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7" r:id="rId7"/>
    <p:sldId id="263" r:id="rId8"/>
    <p:sldId id="264" r:id="rId9"/>
    <p:sldId id="265" r:id="rId10"/>
    <p:sldId id="266" r:id="rId11"/>
    <p:sldId id="269" r:id="rId12"/>
    <p:sldId id="272" r:id="rId13"/>
    <p:sldId id="273" r:id="rId14"/>
    <p:sldId id="274" r:id="rId15"/>
    <p:sldId id="270" r:id="rId16"/>
    <p:sldId id="275" r:id="rId17"/>
    <p:sldId id="268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6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96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825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67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70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287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332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11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13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54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05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1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6195F-96F5-4795-A815-837D40BA65DD}" type="datetimeFigureOut">
              <a:rPr lang="pl-PL" smtClean="0"/>
              <a:t>2019-02-05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E079D-9E4B-4FD8-B9F8-118AA604B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81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szkolnaprzygoda.pl/gimnazju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zkolnaprzygoda.pl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876822"/>
            <a:ext cx="9144000" cy="4559474"/>
          </a:xfrm>
        </p:spPr>
        <p:txBody>
          <a:bodyPr>
            <a:normAutofit/>
          </a:bodyPr>
          <a:lstStyle/>
          <a:p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SPRAWOZDANIE </a:t>
            </a:r>
          </a:p>
          <a:p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z działalności </a:t>
            </a: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Zespołu Szkół Społecznych nr 3</a:t>
            </a:r>
            <a:b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Społecznego Towarzystwa Oświatowego</a:t>
            </a:r>
            <a:b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i="1" dirty="0" smtClean="0">
                <a:latin typeface="Arial" panose="020B0604020202020204" pitchFamily="34" charset="0"/>
                <a:cs typeface="Arial" panose="020B0604020202020204" pitchFamily="34" charset="0"/>
              </a:rPr>
              <a:t>w latach 2015 - 2018</a:t>
            </a:r>
          </a:p>
        </p:txBody>
      </p:sp>
      <p:pic>
        <p:nvPicPr>
          <p:cNvPr id="1026" name="Picture 2" descr="http://www.szkolnaprzygoda.pl/gimnazjum/wp-content/uploads/2015/05/sto3-logo-smal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392" y="676406"/>
            <a:ext cx="887956" cy="10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Akcje charytatywne 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61" y="143858"/>
            <a:ext cx="2484311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Obraz moÅ¼e zawieraÄ: co najmniej jedna osoba, ludzie siedzÄ i w budyn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231" y="4190426"/>
            <a:ext cx="3182028" cy="238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5677" y="1177447"/>
            <a:ext cx="11198268" cy="5448822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pl-PL" sz="3400" dirty="0" smtClean="0"/>
              <a:t>wystawienie </a:t>
            </a:r>
            <a:r>
              <a:rPr lang="pl-PL" sz="3400" dirty="0"/>
              <a:t>dwóch charytatywnych spektakli „Antygona” na kanwie Jeana </a:t>
            </a:r>
            <a:r>
              <a:rPr lang="pl-PL" sz="3400" dirty="0" smtClean="0"/>
              <a:t>Anouilha w Teatrze Ludowym,</a:t>
            </a:r>
            <a:br>
              <a:rPr lang="pl-PL" sz="3400" dirty="0" smtClean="0"/>
            </a:br>
            <a:r>
              <a:rPr lang="pl-PL" sz="3400" dirty="0" smtClean="0"/>
              <a:t>z </a:t>
            </a:r>
            <a:r>
              <a:rPr lang="pl-PL" sz="3400" dirty="0"/>
              <a:t>którego dochód został w całości przeznaczony na cele Hospicjum dla Dzieci  Alma </a:t>
            </a:r>
            <a:r>
              <a:rPr lang="pl-PL" sz="3400" dirty="0" err="1"/>
              <a:t>Spei</a:t>
            </a:r>
            <a:r>
              <a:rPr lang="pl-PL" sz="3400" dirty="0" smtClean="0"/>
              <a:t>.</a:t>
            </a:r>
            <a:br>
              <a:rPr lang="pl-PL" sz="3400" dirty="0" smtClean="0"/>
            </a:br>
            <a:r>
              <a:rPr lang="pl-PL" sz="3400" dirty="0" smtClean="0"/>
              <a:t>Spektakl w </a:t>
            </a:r>
            <a:r>
              <a:rPr lang="pl-PL" sz="3400" dirty="0"/>
              <a:t>wykonaniu naszych uczniów i </a:t>
            </a:r>
            <a:r>
              <a:rPr lang="pl-PL" sz="3400" dirty="0" smtClean="0"/>
              <a:t>absolwentów</a:t>
            </a:r>
          </a:p>
          <a:p>
            <a:pPr lvl="0" algn="just">
              <a:lnSpc>
                <a:spcPct val="110000"/>
              </a:lnSpc>
            </a:pPr>
            <a:r>
              <a:rPr lang="pl-PL" sz="3400" dirty="0" smtClean="0"/>
              <a:t>zbiórka </a:t>
            </a:r>
            <a:r>
              <a:rPr lang="pl-PL" sz="3400" dirty="0"/>
              <a:t>zakrętek plastikowych</a:t>
            </a:r>
          </a:p>
          <a:p>
            <a:pPr lvl="0" algn="just">
              <a:lnSpc>
                <a:spcPct val="110000"/>
              </a:lnSpc>
            </a:pPr>
            <a:r>
              <a:rPr lang="pl-PL" sz="3400" dirty="0"/>
              <a:t>zbiórka odzieży na potrzeby Krakowskiego Hospicjum dla Dzieci im. ks. Józefa Tischnera (Hospicjum Perinatalne) </a:t>
            </a:r>
          </a:p>
          <a:p>
            <a:pPr algn="just">
              <a:lnSpc>
                <a:spcPct val="110000"/>
              </a:lnSpc>
            </a:pPr>
            <a:r>
              <a:rPr lang="pl-PL" sz="3400" dirty="0"/>
              <a:t>o</a:t>
            </a:r>
            <a:r>
              <a:rPr lang="pl-PL" sz="3400" dirty="0" smtClean="0"/>
              <a:t>rganizacja licznych </a:t>
            </a:r>
            <a:r>
              <a:rPr lang="pl-PL" sz="3400" dirty="0" err="1" smtClean="0"/>
              <a:t>kiermaszy</a:t>
            </a:r>
            <a:r>
              <a:rPr lang="pl-PL" sz="3400" dirty="0" smtClean="0"/>
              <a:t> przez Samorząd </a:t>
            </a:r>
            <a:r>
              <a:rPr lang="pl-PL" sz="3400" dirty="0"/>
              <a:t>Uczniowski </a:t>
            </a:r>
            <a:r>
              <a:rPr lang="pl-PL" sz="3400" dirty="0" smtClean="0"/>
              <a:t>na szczytne cele m.in. </a:t>
            </a:r>
            <a:r>
              <a:rPr lang="pl-PL" sz="3400" dirty="0"/>
              <a:t>n</a:t>
            </a:r>
            <a:r>
              <a:rPr lang="pl-PL" sz="3400" dirty="0" smtClean="0"/>
              <a:t>a rzecz podopiecznych Alma </a:t>
            </a:r>
            <a:r>
              <a:rPr lang="pl-PL" sz="3400" dirty="0" err="1"/>
              <a:t>Spei</a:t>
            </a:r>
            <a:r>
              <a:rPr lang="pl-PL" sz="3400" dirty="0"/>
              <a:t> Hospicjum dla Dzieci, </a:t>
            </a:r>
            <a:r>
              <a:rPr lang="pl-PL" sz="3400" dirty="0" smtClean="0"/>
              <a:t>dla </a:t>
            </a:r>
            <a:r>
              <a:rPr lang="pl-PL" sz="3400" dirty="0"/>
              <a:t>podopiecznych Schroniska dla Bezdomnych Zwierząt </a:t>
            </a:r>
            <a:endParaRPr lang="pl-PL" sz="3400" dirty="0" smtClean="0"/>
          </a:p>
          <a:p>
            <a:pPr lvl="0" algn="just">
              <a:lnSpc>
                <a:spcPct val="110000"/>
              </a:lnSpc>
            </a:pPr>
            <a:r>
              <a:rPr lang="pl-PL" sz="3400" dirty="0" smtClean="0"/>
              <a:t>zbiórka </a:t>
            </a:r>
            <a:r>
              <a:rPr lang="pl-PL" sz="3400" dirty="0"/>
              <a:t>darów dla podopiecznych Schroniska dla Bezdomnych Zwierząt </a:t>
            </a:r>
          </a:p>
          <a:p>
            <a:pPr lvl="0" algn="just">
              <a:lnSpc>
                <a:spcPct val="110000"/>
              </a:lnSpc>
            </a:pPr>
            <a:r>
              <a:rPr lang="pl-PL" sz="3400" dirty="0"/>
              <a:t>udział całej społeczności szkolnej w przygotowaniu „Szlachetnej Paczki” </a:t>
            </a:r>
          </a:p>
          <a:p>
            <a:pPr lvl="0" algn="just">
              <a:lnSpc>
                <a:spcPct val="110000"/>
              </a:lnSpc>
            </a:pPr>
            <a:r>
              <a:rPr lang="pl-PL" sz="3400" dirty="0"/>
              <a:t>przygotowanie i przekazanie świątecznych kartek i upominków wykonanych przez uczniów dla pacjentów Szpitala Specjalistycznego im. G. Narutowicza w Krakowie </a:t>
            </a:r>
          </a:p>
          <a:p>
            <a:pPr lvl="0" algn="just">
              <a:lnSpc>
                <a:spcPct val="110000"/>
              </a:lnSpc>
            </a:pPr>
            <a:r>
              <a:rPr lang="pl-PL" sz="3400" dirty="0"/>
              <a:t>c</a:t>
            </a:r>
            <a:r>
              <a:rPr lang="pl-PL" sz="3400" dirty="0" smtClean="0"/>
              <a:t>zynny udział uczniów </a:t>
            </a:r>
            <a:r>
              <a:rPr lang="pl-PL" sz="3400" dirty="0"/>
              <a:t>w przygotowaniu i przeprowadzeniu </a:t>
            </a:r>
            <a:r>
              <a:rPr lang="pl-PL" sz="3400" dirty="0" smtClean="0"/>
              <a:t>Świątecznych Zbiórek </a:t>
            </a:r>
            <a:r>
              <a:rPr lang="pl-PL" sz="3400" dirty="0"/>
              <a:t>Żywności z Bankiem Żywności</a:t>
            </a:r>
          </a:p>
          <a:p>
            <a:pPr lvl="0" algn="just">
              <a:lnSpc>
                <a:spcPct val="110000"/>
              </a:lnSpc>
            </a:pPr>
            <a:r>
              <a:rPr lang="pl-PL" sz="3400" dirty="0"/>
              <a:t>sprzedaż „Świątecznych Kartek Dobroczynnych”  na rzecz Stowarzyszenia SURSUM </a:t>
            </a:r>
            <a:r>
              <a:rPr lang="pl-PL" sz="3400" dirty="0" smtClean="0"/>
              <a:t>CORDA</a:t>
            </a:r>
            <a:endParaRPr lang="pl-PL" dirty="0"/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97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Remonty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255" y="1077238"/>
            <a:ext cx="11828745" cy="5062147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pl-PL" sz="2400" b="1" u="sng" dirty="0" smtClean="0"/>
              <a:t>wakacje 2015r.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wykonanie pawilonu magazynowego – 20.415,00 zł</a:t>
            </a:r>
          </a:p>
          <a:p>
            <a:pPr algn="just">
              <a:buFontTx/>
              <a:buChar char="-"/>
            </a:pPr>
            <a:r>
              <a:rPr lang="pl-PL" sz="2400" dirty="0"/>
              <a:t>t</a:t>
            </a:r>
            <a:r>
              <a:rPr lang="pl-PL" sz="2400" dirty="0" smtClean="0"/>
              <a:t>ermomodernizacja fragmentów budynku sali gimnastycznej – 28.290,00 zł</a:t>
            </a:r>
          </a:p>
          <a:p>
            <a:pPr algn="just">
              <a:buFontTx/>
              <a:buChar char="-"/>
            </a:pPr>
            <a:r>
              <a:rPr lang="pl-PL" sz="2400" dirty="0"/>
              <a:t>wykonanie kompleksowego remontu dwóch </a:t>
            </a:r>
            <a:r>
              <a:rPr lang="pl-PL" sz="2400" dirty="0" err="1"/>
              <a:t>sal</a:t>
            </a:r>
            <a:r>
              <a:rPr lang="pl-PL" sz="2400" dirty="0"/>
              <a:t> lekcyjnych (nr 4 oraz 21) – 51.000,00 zł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wykonanie </a:t>
            </a:r>
            <a:r>
              <a:rPr lang="pl-PL" sz="2400" dirty="0"/>
              <a:t>pergoli „zielona klasa” – 18.081,00 zł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wymiana stolarki drzwiowej – 6.000,00 zł</a:t>
            </a:r>
          </a:p>
          <a:p>
            <a:pPr algn="just">
              <a:buFontTx/>
              <a:buChar char="-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5" y="4200199"/>
            <a:ext cx="3447441" cy="1939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80" y="4200199"/>
            <a:ext cx="3567830" cy="1939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90" y="4153618"/>
            <a:ext cx="3530252" cy="198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2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63" y="3434849"/>
            <a:ext cx="2393473" cy="322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26" y="3437797"/>
            <a:ext cx="2391284" cy="322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0" y="4299558"/>
            <a:ext cx="3177633" cy="2359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255" y="628650"/>
            <a:ext cx="11828745" cy="5510735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pl-PL" sz="2400" b="1" u="sng" dirty="0" smtClean="0"/>
              <a:t>wakacje 2016r.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wykonanie kompleksowego remontu pracowni komputerowej (wyburzenie ściany, </a:t>
            </a:r>
            <a:br>
              <a:rPr lang="pl-PL" sz="2400" dirty="0" smtClean="0"/>
            </a:br>
            <a:r>
              <a:rPr lang="pl-PL" sz="2400" dirty="0" smtClean="0"/>
              <a:t>położenie nowego okablowania audio-video, nowe rozmieszczenie gniazd i torów kablowych sieci komputerowej – 14.868,83 zł</a:t>
            </a:r>
          </a:p>
          <a:p>
            <a:pPr algn="just">
              <a:buFontTx/>
              <a:buChar char="-"/>
            </a:pPr>
            <a:r>
              <a:rPr lang="pl-PL" sz="2400" dirty="0"/>
              <a:t>wykonanie kompleksowego remontu </a:t>
            </a:r>
            <a:r>
              <a:rPr lang="pl-PL" sz="2400" dirty="0" smtClean="0"/>
              <a:t>trzech </a:t>
            </a:r>
            <a:r>
              <a:rPr lang="pl-PL" sz="2400" dirty="0" err="1" smtClean="0"/>
              <a:t>sal</a:t>
            </a:r>
            <a:r>
              <a:rPr lang="pl-PL" sz="2400" dirty="0" smtClean="0"/>
              <a:t> </a:t>
            </a:r>
            <a:r>
              <a:rPr lang="pl-PL" sz="2400" dirty="0"/>
              <a:t>lekcyjnych </a:t>
            </a:r>
            <a:r>
              <a:rPr lang="pl-PL" sz="2400" dirty="0" smtClean="0"/>
              <a:t>(nr 2, 4, 22)  oraz pracowni komputerowej – 134.070,00 zł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zainstalowanie pięciu </a:t>
            </a:r>
            <a:r>
              <a:rPr lang="pl-PL" sz="2400" dirty="0"/>
              <a:t>urządzeń do siłowni zewnętrznej </a:t>
            </a:r>
            <a:r>
              <a:rPr lang="pl-PL" sz="2400" dirty="0" smtClean="0"/>
              <a:t>„pod chmurką” – </a:t>
            </a:r>
            <a:r>
              <a:rPr lang="pl-PL" sz="2400" dirty="0"/>
              <a:t>13.985,10 zł</a:t>
            </a:r>
          </a:p>
          <a:p>
            <a:pPr algn="just">
              <a:buFontTx/>
              <a:buChar char="-"/>
            </a:pPr>
            <a:r>
              <a:rPr lang="pl-PL" sz="2400" dirty="0"/>
              <a:t>nowe meble uczniowskie </a:t>
            </a:r>
            <a:r>
              <a:rPr lang="pl-PL" sz="2400" dirty="0" smtClean="0"/>
              <a:t>stolik </a:t>
            </a:r>
            <a:r>
              <a:rPr lang="pl-PL" sz="2400" dirty="0"/>
              <a:t>+ krzesełko – 7.951,90 </a:t>
            </a:r>
            <a:r>
              <a:rPr lang="pl-PL" sz="2400" dirty="0" smtClean="0"/>
              <a:t>zł</a:t>
            </a:r>
            <a:endParaRPr lang="pl-PL" sz="2400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pl-PL" sz="2400" dirty="0" smtClean="0"/>
              <a:t>wymiana </a:t>
            </a:r>
            <a:r>
              <a:rPr lang="pl-PL" sz="2400" dirty="0"/>
              <a:t>stolarki drzwiowej – 6.000,00 </a:t>
            </a:r>
            <a:r>
              <a:rPr lang="pl-PL" sz="2400" dirty="0" smtClean="0"/>
              <a:t>zł</a:t>
            </a:r>
          </a:p>
        </p:txBody>
      </p:sp>
    </p:spTree>
    <p:extLst>
      <p:ext uri="{BB962C8B-B14F-4D97-AF65-F5344CB8AC3E}">
        <p14:creationId xmlns:p14="http://schemas.microsoft.com/office/powerpoint/2010/main" val="21587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93" y="2692975"/>
            <a:ext cx="2941782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255" y="590550"/>
            <a:ext cx="11828745" cy="5548835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 startAt="3"/>
            </a:pPr>
            <a:r>
              <a:rPr lang="pl-PL" sz="2400" b="1" u="sng" dirty="0" smtClean="0"/>
              <a:t>wakacje 2017r.</a:t>
            </a:r>
          </a:p>
          <a:p>
            <a:pPr marL="0" indent="0" algn="just">
              <a:buNone/>
            </a:pPr>
            <a:r>
              <a:rPr lang="pl-PL" sz="2400" dirty="0" smtClean="0"/>
              <a:t>- wykonanie </a:t>
            </a:r>
            <a:r>
              <a:rPr lang="pl-PL" sz="2400" dirty="0"/>
              <a:t>kompleksowego remontu czterech </a:t>
            </a:r>
            <a:r>
              <a:rPr lang="pl-PL" sz="2400" dirty="0" err="1"/>
              <a:t>sal</a:t>
            </a:r>
            <a:r>
              <a:rPr lang="pl-PL" sz="2400" dirty="0"/>
              <a:t> lekcyjnych (nr 7, 8, 8, 10), świetlicy, dwóch szatni, </a:t>
            </a:r>
            <a:r>
              <a:rPr lang="pl-PL" sz="2400" dirty="0" smtClean="0"/>
              <a:t>korytarza </a:t>
            </a:r>
            <a:r>
              <a:rPr lang="pl-PL" sz="2400" dirty="0"/>
              <a:t>w „małym budynku” oraz pokój nauczycielski – 225.961,77 zł</a:t>
            </a:r>
          </a:p>
          <a:p>
            <a:pPr marL="0" indent="0" algn="just">
              <a:buNone/>
            </a:pPr>
            <a:r>
              <a:rPr lang="pl-PL" sz="2400" dirty="0" smtClean="0"/>
              <a:t>- wykonanie </a:t>
            </a:r>
            <a:r>
              <a:rPr lang="pl-PL" sz="2400" dirty="0"/>
              <a:t>remontu drogi między budynkami szkoły 42.302,00 zł</a:t>
            </a:r>
          </a:p>
          <a:p>
            <a:pPr marL="0" indent="0" algn="just">
              <a:buNone/>
            </a:pPr>
            <a:r>
              <a:rPr lang="pl-PL" sz="2400" dirty="0"/>
              <a:t>- komplety mebli </a:t>
            </a:r>
            <a:r>
              <a:rPr lang="pl-PL" sz="2400" dirty="0" smtClean="0"/>
              <a:t>uczniowskich + </a:t>
            </a:r>
            <a:r>
              <a:rPr lang="pl-PL" sz="2400" dirty="0"/>
              <a:t>biurko nauczyciela, aneks kuchenny, meble do szatni) – 27.060,00 </a:t>
            </a:r>
            <a:r>
              <a:rPr lang="pl-PL" sz="2400" dirty="0" smtClean="0"/>
              <a:t>zł</a:t>
            </a:r>
            <a:endParaRPr lang="pl-PL" sz="2400" b="1" u="sng" dirty="0" smtClean="0"/>
          </a:p>
          <a:p>
            <a:pPr marL="0" indent="0" algn="just">
              <a:buNone/>
            </a:pPr>
            <a:r>
              <a:rPr lang="pl-PL" sz="2400" dirty="0" smtClean="0"/>
              <a:t>- nowe </a:t>
            </a:r>
            <a:r>
              <a:rPr lang="pl-PL" sz="2400" dirty="0"/>
              <a:t>meble uczniowskie stolik + krzesełko – </a:t>
            </a:r>
            <a:r>
              <a:rPr lang="pl-PL" sz="2400" dirty="0" smtClean="0"/>
              <a:t>5.485,67 zł </a:t>
            </a:r>
            <a:r>
              <a:rPr lang="pl-PL" sz="2400" dirty="0"/>
              <a:t>zł</a:t>
            </a:r>
            <a:endParaRPr lang="pl-PL" sz="2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l-PL" sz="2400" dirty="0" smtClean="0"/>
              <a:t>- wymiana </a:t>
            </a:r>
            <a:r>
              <a:rPr lang="pl-PL" sz="2400" dirty="0"/>
              <a:t>stolarki drzwiowej – </a:t>
            </a:r>
            <a:r>
              <a:rPr lang="pl-PL" sz="2400" dirty="0" smtClean="0"/>
              <a:t>9.798,18,00 </a:t>
            </a:r>
            <a:r>
              <a:rPr lang="pl-PL" sz="2400" dirty="0"/>
              <a:t>zł</a:t>
            </a:r>
          </a:p>
          <a:p>
            <a:pPr marL="0" indent="0" algn="just">
              <a:buNone/>
            </a:pPr>
            <a:endParaRPr lang="pl-PL" sz="2400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64" y="4521775"/>
            <a:ext cx="38100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0464" y="4165889"/>
            <a:ext cx="2121475" cy="285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2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255" y="400050"/>
            <a:ext cx="11828745" cy="5739335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pl-PL" sz="2400" b="1" u="sng" dirty="0" smtClean="0"/>
              <a:t>wakacje 2018r.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wykonanie </a:t>
            </a:r>
            <a:r>
              <a:rPr lang="pl-PL" sz="2400" dirty="0"/>
              <a:t>kompleksowego remontu </a:t>
            </a:r>
            <a:r>
              <a:rPr lang="pl-PL" sz="2400" dirty="0" smtClean="0"/>
              <a:t>dwóch </a:t>
            </a:r>
            <a:r>
              <a:rPr lang="pl-PL" sz="2400" dirty="0" err="1"/>
              <a:t>sal</a:t>
            </a:r>
            <a:r>
              <a:rPr lang="pl-PL" sz="2400" dirty="0"/>
              <a:t> lekcyjnych (nr </a:t>
            </a:r>
            <a:r>
              <a:rPr lang="pl-PL" sz="2400" dirty="0" smtClean="0"/>
              <a:t>15,18), szatni, pracowni fizyczno-chemicznej, całości korytarza w „dużym budynku” – 274.290,00 zł</a:t>
            </a:r>
          </a:p>
          <a:p>
            <a:pPr algn="just">
              <a:buFontTx/>
              <a:buChar char="-"/>
            </a:pPr>
            <a:r>
              <a:rPr lang="pl-PL" sz="2400" dirty="0"/>
              <a:t>wymiana stolarki drzwiowej </a:t>
            </a:r>
            <a:r>
              <a:rPr lang="pl-PL" sz="2400" dirty="0" smtClean="0"/>
              <a:t>– 17.032,36 zł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nowe </a:t>
            </a:r>
            <a:r>
              <a:rPr lang="pl-PL" sz="2400" dirty="0"/>
              <a:t>meble uczniowskie stolik + krzesełko – </a:t>
            </a:r>
            <a:r>
              <a:rPr lang="pl-PL" sz="2400" dirty="0" smtClean="0"/>
              <a:t>3.679,00 zł</a:t>
            </a:r>
            <a:endParaRPr lang="pl-PL" sz="2400" dirty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pl-PL" sz="2400" dirty="0" smtClean="0"/>
              <a:t>położenie nowej sieci komputerowej, monitoringu oraz alarmu – 19.073,00 zł</a:t>
            </a:r>
          </a:p>
          <a:p>
            <a:pPr algn="just">
              <a:buFontTx/>
              <a:buChar char="-"/>
            </a:pPr>
            <a:endParaRPr lang="pl-PL" sz="2400" dirty="0"/>
          </a:p>
          <a:p>
            <a:pPr marL="0" indent="0" algn="just">
              <a:buNone/>
            </a:pPr>
            <a:endParaRPr lang="pl-PL" sz="2400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595372"/>
            <a:ext cx="4627739" cy="265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60" y="3595372"/>
            <a:ext cx="4283636" cy="265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7" y="3595372"/>
            <a:ext cx="2325409" cy="310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78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 osobowy 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131161"/>
              </p:ext>
            </p:extLst>
          </p:nvPr>
        </p:nvGraphicFramePr>
        <p:xfrm>
          <a:off x="838201" y="1477963"/>
          <a:ext cx="10252167" cy="3734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097"/>
                <a:gridCol w="1464097"/>
                <a:gridCol w="1464097"/>
                <a:gridCol w="1464969"/>
                <a:gridCol w="1464969"/>
                <a:gridCol w="1464969"/>
                <a:gridCol w="1464969"/>
              </a:tblGrid>
              <a:tr h="65870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Data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Szkoła </a:t>
                      </a:r>
                      <a:r>
                        <a:rPr lang="pl-PL" sz="1400" dirty="0">
                          <a:effectLst/>
                        </a:rPr>
                        <a:t>Podstawowa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Gimnazjum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Zespół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405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</a:rPr>
                        <a:t>Liczba </a:t>
                      </a:r>
                      <a:r>
                        <a:rPr lang="pl-PL" sz="1200" dirty="0">
                          <a:effectLst/>
                        </a:rPr>
                        <a:t>dzieci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Liczba oddziałów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Liczba dzieci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Liczba oddziałów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Liczba dzieci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Liczba oddziałów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8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01.09.2015r</a:t>
                      </a:r>
                      <a:r>
                        <a:rPr lang="pl-PL" sz="1400" dirty="0">
                          <a:effectLst/>
                        </a:rPr>
                        <a:t>.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136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48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184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11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8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01.09.2016r</a:t>
                      </a:r>
                      <a:r>
                        <a:rPr lang="pl-PL" sz="1400" dirty="0">
                          <a:effectLst/>
                        </a:rPr>
                        <a:t>.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123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67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4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190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11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8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01.09.2017r</a:t>
                      </a:r>
                      <a:r>
                        <a:rPr lang="pl-PL" sz="1400" dirty="0">
                          <a:effectLst/>
                        </a:rPr>
                        <a:t>.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161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9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49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210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8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01.09.2018r</a:t>
                      </a:r>
                      <a:r>
                        <a:rPr lang="pl-PL" sz="1400" dirty="0">
                          <a:effectLst/>
                        </a:rPr>
                        <a:t>.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183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37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220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12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740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Kluczowe wydarzenia dla rozwoju szkoły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6032" y="1032954"/>
            <a:ext cx="11298936" cy="547757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2300" dirty="0"/>
              <a:t>w</a:t>
            </a:r>
            <a:r>
              <a:rPr lang="pl-PL" sz="2300" dirty="0" smtClean="0"/>
              <a:t> dniu 14.04.2017r. zgodnie z Zarządzeniem nr 709/2017 Prezydenta Miasta Krakowa z dnia 23 marca 2017r. został podpisany akt notarialny przedłużający czas trawna prawa użytkowania nieruchomości stanowiącej własność Gminy Kraków</a:t>
            </a:r>
            <a:br>
              <a:rPr lang="pl-PL" sz="2300" dirty="0" smtClean="0"/>
            </a:br>
            <a:r>
              <a:rPr lang="pl-PL" sz="2300" dirty="0" smtClean="0"/>
              <a:t>o kolejne 25 </a:t>
            </a:r>
            <a:r>
              <a:rPr lang="pl-PL" sz="2300" dirty="0" smtClean="0"/>
              <a:t>lat </a:t>
            </a:r>
            <a:r>
              <a:rPr lang="pl-PL" sz="2300" dirty="0" smtClean="0"/>
              <a:t>bez ponoszenia opłat za prawo użytkowania</a:t>
            </a:r>
          </a:p>
          <a:p>
            <a:pPr algn="just">
              <a:lnSpc>
                <a:spcPct val="110000"/>
              </a:lnSpc>
            </a:pPr>
            <a:r>
              <a:rPr lang="pl-PL" sz="2300" dirty="0"/>
              <a:t>z</a:t>
            </a:r>
            <a:r>
              <a:rPr lang="pl-PL" sz="2300" dirty="0" smtClean="0"/>
              <a:t>awarcie umowy będącej efektem porozumienia Ministra Cyfryzacji</a:t>
            </a:r>
            <a:br>
              <a:rPr lang="pl-PL" sz="2300" dirty="0" smtClean="0"/>
            </a:br>
            <a:r>
              <a:rPr lang="pl-PL" sz="2300" dirty="0" smtClean="0"/>
              <a:t>a multimedialnym operatorem telekomunikacyjnym Orange Polska S.A. na wykonanie projektu i podłączenia szkoły do nowoczesnej sieci światłowodowej</a:t>
            </a:r>
          </a:p>
          <a:p>
            <a:pPr algn="just">
              <a:lnSpc>
                <a:spcPct val="110000"/>
              </a:lnSpc>
            </a:pPr>
            <a:r>
              <a:rPr lang="pl-PL" sz="2300" dirty="0"/>
              <a:t>otrzymanie kredytu w </a:t>
            </a:r>
            <a:r>
              <a:rPr lang="pl-PL" sz="2300" dirty="0" smtClean="0"/>
              <a:t>ING Bank Śląski S.A. na </a:t>
            </a:r>
            <a:r>
              <a:rPr lang="pl-PL" sz="2300" dirty="0"/>
              <a:t>inwestycje </a:t>
            </a:r>
            <a:r>
              <a:rPr lang="pl-PL" sz="2300" dirty="0" smtClean="0"/>
              <a:t>remontowe</a:t>
            </a:r>
            <a:br>
              <a:rPr lang="pl-PL" sz="2300" dirty="0" smtClean="0"/>
            </a:br>
            <a:r>
              <a:rPr lang="pl-PL" sz="2300" dirty="0" smtClean="0"/>
              <a:t>w </a:t>
            </a:r>
            <a:r>
              <a:rPr lang="pl-PL" sz="2300" dirty="0"/>
              <a:t>wysokości 300 tys. </a:t>
            </a:r>
            <a:r>
              <a:rPr lang="pl-PL" sz="2300" dirty="0" smtClean="0"/>
              <a:t>zł</a:t>
            </a:r>
            <a:endParaRPr lang="pl-PL" sz="2300" dirty="0"/>
          </a:p>
          <a:p>
            <a:pPr algn="just">
              <a:lnSpc>
                <a:spcPct val="110000"/>
              </a:lnSpc>
            </a:pPr>
            <a:r>
              <a:rPr lang="pl-PL" sz="2300" dirty="0"/>
              <a:t>w</a:t>
            </a:r>
            <a:r>
              <a:rPr lang="pl-PL" sz="2300" dirty="0" smtClean="0"/>
              <a:t> związku z wydłużeniem cyklu kształcenia z 6-letniej szkoły podstawowej w 8-lenią szkołę podstawową w dniu 21.06.2018r. zostały przygotowane i dostarczone</a:t>
            </a:r>
            <a:br>
              <a:rPr lang="pl-PL" sz="2300" dirty="0" smtClean="0"/>
            </a:br>
            <a:r>
              <a:rPr lang="pl-PL" sz="2300" dirty="0" smtClean="0"/>
              <a:t>do Urzędu Miasta Krakowa dokumenty organizacyjne, statutowe i prawne konieczne</a:t>
            </a:r>
            <a:br>
              <a:rPr lang="pl-PL" sz="2300" dirty="0" smtClean="0"/>
            </a:br>
            <a:r>
              <a:rPr lang="pl-PL" sz="2300" dirty="0" smtClean="0"/>
              <a:t>do przeprowadzenia zmian strukturalnych Zespołu Szkół po reformie oświaty</a:t>
            </a:r>
          </a:p>
          <a:p>
            <a:pPr marL="0" indent="0">
              <a:lnSpc>
                <a:spcPct val="110000"/>
              </a:lnSpc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5768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5" y="273214"/>
            <a:ext cx="6414446" cy="4276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s://scontent-frx5-1.xx.fbcdn.net/v/t1.0-9/33232561_1691306147616996_2851152617122299904_n.jpg?_nc_cat=0&amp;oh=942ff9d61b31742e97942e6fb09138b1&amp;oe=5BB4A36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9"/>
          <a:stretch/>
        </p:blipFill>
        <p:spPr bwMode="auto">
          <a:xfrm>
            <a:off x="6236208" y="3132036"/>
            <a:ext cx="5613522" cy="348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8" y="3730810"/>
            <a:ext cx="3847621" cy="288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23" y="128016"/>
            <a:ext cx="3803904" cy="285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7670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Działalność dydaktyczna i wychowawcza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5573" y="1463040"/>
            <a:ext cx="11523945" cy="471392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l-PL" sz="2400" dirty="0" smtClean="0">
                <a:cs typeface="Arial" panose="020B0604020202020204" pitchFamily="34" charset="0"/>
              </a:rPr>
              <a:t>Konkursy przedmiotowe i tematyczne Małopolskiego Kuratora Oświaty </a:t>
            </a:r>
            <a:br>
              <a:rPr lang="pl-PL" sz="2400" dirty="0" smtClean="0">
                <a:cs typeface="Arial" panose="020B0604020202020204" pitchFamily="34" charset="0"/>
              </a:rPr>
            </a:br>
            <a:r>
              <a:rPr lang="pl-PL" sz="2200" dirty="0" smtClean="0">
                <a:cs typeface="Arial" panose="020B0604020202020204" pitchFamily="34" charset="0"/>
              </a:rPr>
              <a:t>10    LAUREATÓW w Konkursach Małopolskiego Kuratora Oświaty</a:t>
            </a:r>
            <a:br>
              <a:rPr lang="pl-PL" sz="2200" dirty="0" smtClean="0">
                <a:cs typeface="Arial" panose="020B0604020202020204" pitchFamily="34" charset="0"/>
              </a:rPr>
            </a:br>
            <a:r>
              <a:rPr lang="pl-PL" sz="2200" dirty="0" smtClean="0">
                <a:cs typeface="Arial" panose="020B0604020202020204" pitchFamily="34" charset="0"/>
              </a:rPr>
              <a:t>14    FINALISTÓW w Konkursach Małopolskiego Kuratora Oświaty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l-PL" sz="2400" dirty="0" smtClean="0">
                <a:cs typeface="Arial" panose="020B0604020202020204" pitchFamily="34" charset="0"/>
              </a:rPr>
              <a:t>Kilkadziesiąt tytułów </a:t>
            </a:r>
            <a:r>
              <a:rPr lang="pl-PL" sz="2400" dirty="0">
                <a:cs typeface="Arial" panose="020B0604020202020204" pitchFamily="34" charset="0"/>
              </a:rPr>
              <a:t>laureata </a:t>
            </a:r>
            <a:r>
              <a:rPr lang="pl-PL" sz="2400" dirty="0" smtClean="0">
                <a:cs typeface="Arial" panose="020B0604020202020204" pitchFamily="34" charset="0"/>
              </a:rPr>
              <a:t>oraz wyróżnień </a:t>
            </a:r>
            <a:r>
              <a:rPr lang="pl-PL" sz="2400" dirty="0">
                <a:cs typeface="Arial" panose="020B0604020202020204" pitchFamily="34" charset="0"/>
              </a:rPr>
              <a:t>w konkursach m.in</a:t>
            </a:r>
            <a:r>
              <a:rPr lang="pl-PL" sz="2400" dirty="0" smtClean="0">
                <a:cs typeface="Arial" panose="020B0604020202020204" pitchFamily="34" charset="0"/>
              </a:rPr>
              <a:t>. </a:t>
            </a:r>
            <a:r>
              <a:rPr lang="pl-PL" sz="2400" dirty="0">
                <a:cs typeface="Arial" panose="020B0604020202020204" pitchFamily="34" charset="0"/>
              </a:rPr>
              <a:t>w</a:t>
            </a:r>
            <a:r>
              <a:rPr lang="pl-PL" sz="2400" dirty="0" smtClean="0">
                <a:cs typeface="Arial" panose="020B0604020202020204" pitchFamily="34" charset="0"/>
              </a:rPr>
              <a:t>: </a:t>
            </a:r>
            <a:r>
              <a:rPr lang="pl-PL" sz="2200" dirty="0" smtClean="0">
                <a:cs typeface="Arial" panose="020B0604020202020204" pitchFamily="34" charset="0"/>
              </a:rPr>
              <a:t>Międzynarodowym Konkursie KANGUR </a:t>
            </a:r>
            <a:r>
              <a:rPr lang="pl-PL" sz="2200" dirty="0">
                <a:cs typeface="Arial" panose="020B0604020202020204" pitchFamily="34" charset="0"/>
              </a:rPr>
              <a:t>MATEMATYCZNY, </a:t>
            </a:r>
            <a:r>
              <a:rPr lang="pl-PL" sz="2200" dirty="0" smtClean="0">
                <a:cs typeface="Arial" panose="020B0604020202020204" pitchFamily="34" charset="0"/>
              </a:rPr>
              <a:t>Ogólnopolskim Konkursie </a:t>
            </a:r>
            <a:r>
              <a:rPr lang="pl-PL" sz="2200" dirty="0">
                <a:cs typeface="Arial" panose="020B0604020202020204" pitchFamily="34" charset="0"/>
              </a:rPr>
              <a:t>ALFIK MATEMATYCZNY, </a:t>
            </a:r>
            <a:r>
              <a:rPr lang="pl-PL" sz="2200" dirty="0" smtClean="0">
                <a:cs typeface="Arial" panose="020B0604020202020204" pitchFamily="34" charset="0"/>
              </a:rPr>
              <a:t>Ogólnopolskim Konkursie </a:t>
            </a:r>
            <a:r>
              <a:rPr lang="pl-PL" sz="2200" dirty="0">
                <a:cs typeface="Arial" panose="020B0604020202020204" pitchFamily="34" charset="0"/>
              </a:rPr>
              <a:t>Nauk  Przyrodniczych „ŚWIETLIK</a:t>
            </a:r>
            <a:r>
              <a:rPr lang="pl-PL" sz="2200" dirty="0" smtClean="0">
                <a:cs typeface="Arial" panose="020B0604020202020204" pitchFamily="34" charset="0"/>
              </a:rPr>
              <a:t>”…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l-PL" sz="2400" dirty="0" smtClean="0">
                <a:cs typeface="Arial" panose="020B0604020202020204" pitchFamily="34" charset="0"/>
              </a:rPr>
              <a:t>wysokie wyniki osiągane w konkursach informatycznych m.in. w: </a:t>
            </a:r>
            <a:r>
              <a:rPr lang="pl-PL" sz="2200" dirty="0">
                <a:cs typeface="Arial" panose="020B0604020202020204" pitchFamily="34" charset="0"/>
              </a:rPr>
              <a:t>Międzynarodowym Konkursie Programistycznym </a:t>
            </a:r>
            <a:r>
              <a:rPr lang="pl-PL" sz="2200" dirty="0" smtClean="0">
                <a:cs typeface="Arial" panose="020B0604020202020204" pitchFamily="34" charset="0"/>
              </a:rPr>
              <a:t>BALTIE, </a:t>
            </a:r>
            <a:r>
              <a:rPr lang="pl-PL" sz="2200" dirty="0">
                <a:cs typeface="Arial" panose="020B0604020202020204" pitchFamily="34" charset="0"/>
              </a:rPr>
              <a:t>Olimpiadzie Informatycznej </a:t>
            </a:r>
            <a:r>
              <a:rPr lang="pl-PL" sz="2200" dirty="0" smtClean="0">
                <a:cs typeface="Arial" panose="020B0604020202020204" pitchFamily="34" charset="0"/>
              </a:rPr>
              <a:t>Gimnazjalistów, </a:t>
            </a:r>
            <a:r>
              <a:rPr lang="pl-PL" sz="2200" dirty="0">
                <a:cs typeface="Arial" panose="020B0604020202020204" pitchFamily="34" charset="0"/>
              </a:rPr>
              <a:t>Międzynarodowym </a:t>
            </a:r>
            <a:r>
              <a:rPr lang="pl-PL" sz="2200" dirty="0" smtClean="0">
                <a:cs typeface="Arial" panose="020B0604020202020204" pitchFamily="34" charset="0"/>
              </a:rPr>
              <a:t>Konkursie </a:t>
            </a:r>
            <a:r>
              <a:rPr lang="pl-PL" sz="2200" dirty="0">
                <a:cs typeface="Arial" panose="020B0604020202020204" pitchFamily="34" charset="0"/>
              </a:rPr>
              <a:t>Informatycznym „BÓBR</a:t>
            </a:r>
            <a:r>
              <a:rPr lang="pl-PL" sz="2200" dirty="0" smtClean="0">
                <a:cs typeface="Arial" panose="020B0604020202020204" pitchFamily="34" charset="0"/>
              </a:rPr>
              <a:t>”…</a:t>
            </a:r>
            <a:endParaRPr lang="pl-PL" sz="2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8" y="3944307"/>
            <a:ext cx="3581748" cy="268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86" y="3944307"/>
            <a:ext cx="4784525" cy="268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6928" y="621792"/>
            <a:ext cx="10786872" cy="5596127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 startAt="4"/>
            </a:pPr>
            <a:r>
              <a:rPr lang="pl-PL" sz="2400" dirty="0" smtClean="0">
                <a:cs typeface="Arial" panose="020B0604020202020204" pitchFamily="34" charset="0"/>
              </a:rPr>
              <a:t>Kilkadziesiąt nagród oraz wyróżnień w </a:t>
            </a:r>
            <a:r>
              <a:rPr lang="pl-PL" sz="2400" dirty="0">
                <a:cs typeface="Arial" panose="020B0604020202020204" pitchFamily="34" charset="0"/>
              </a:rPr>
              <a:t>konkursach </a:t>
            </a:r>
            <a:r>
              <a:rPr lang="pl-PL" sz="2400" dirty="0" smtClean="0">
                <a:cs typeface="Arial" panose="020B0604020202020204" pitchFamily="34" charset="0"/>
              </a:rPr>
              <a:t>plastycznych, tanecznych, muzycznych, recytatorskich </a:t>
            </a:r>
            <a:r>
              <a:rPr lang="pl-PL" sz="2400" dirty="0">
                <a:cs typeface="Arial" panose="020B0604020202020204" pitchFamily="34" charset="0"/>
              </a:rPr>
              <a:t>(o zasięgu międzynarodowym </a:t>
            </a:r>
            <a:r>
              <a:rPr lang="pl-PL" sz="2400" dirty="0" smtClean="0">
                <a:cs typeface="Arial" panose="020B0604020202020204" pitchFamily="34" charset="0"/>
              </a:rPr>
              <a:t>jaki i ogólnopolskim</a:t>
            </a:r>
            <a:br>
              <a:rPr lang="pl-PL" sz="2400" dirty="0" smtClean="0">
                <a:cs typeface="Arial" panose="020B0604020202020204" pitchFamily="34" charset="0"/>
              </a:rPr>
            </a:br>
            <a:r>
              <a:rPr lang="pl-PL" sz="2400" dirty="0" smtClean="0">
                <a:cs typeface="Arial" panose="020B0604020202020204" pitchFamily="34" charset="0"/>
              </a:rPr>
              <a:t>czy lokalnym) </a:t>
            </a:r>
            <a:r>
              <a:rPr lang="pl-PL" sz="2400" dirty="0">
                <a:cs typeface="Arial" panose="020B0604020202020204" pitchFamily="34" charset="0"/>
              </a:rPr>
              <a:t> </a:t>
            </a:r>
            <a:r>
              <a:rPr lang="pl-PL" sz="2400" dirty="0" smtClean="0">
                <a:cs typeface="Arial" panose="020B0604020202020204" pitchFamily="34" charset="0"/>
              </a:rPr>
              <a:t>m.in. </a:t>
            </a:r>
            <a:r>
              <a:rPr lang="pl-PL" sz="2400" dirty="0">
                <a:cs typeface="Arial" panose="020B0604020202020204" pitchFamily="34" charset="0"/>
              </a:rPr>
              <a:t>w</a:t>
            </a:r>
            <a:r>
              <a:rPr lang="pl-PL" sz="2400" dirty="0" smtClean="0">
                <a:cs typeface="Arial" panose="020B0604020202020204" pitchFamily="34" charset="0"/>
              </a:rPr>
              <a:t> : </a:t>
            </a:r>
            <a:r>
              <a:rPr lang="pl-PL" sz="2200" dirty="0" smtClean="0">
                <a:cs typeface="Arial" panose="020B0604020202020204" pitchFamily="34" charset="0"/>
              </a:rPr>
              <a:t>Międzynarodowym </a:t>
            </a:r>
            <a:r>
              <a:rPr lang="pl-PL" sz="2200" dirty="0">
                <a:cs typeface="Arial" panose="020B0604020202020204" pitchFamily="34" charset="0"/>
              </a:rPr>
              <a:t>Konkursie Plastycznym „Moje miejsce</a:t>
            </a:r>
            <a:r>
              <a:rPr lang="pl-PL" sz="2200" dirty="0" smtClean="0">
                <a:cs typeface="Arial" panose="020B0604020202020204" pitchFamily="34" charset="0"/>
              </a:rPr>
              <a:t>”, </a:t>
            </a:r>
            <a:r>
              <a:rPr lang="pl-PL" sz="2200" dirty="0">
                <a:cs typeface="Arial" panose="020B0604020202020204" pitchFamily="34" charset="0"/>
              </a:rPr>
              <a:t>Międzynarodowym Konkursie Plastycznym PENTEL</a:t>
            </a:r>
            <a:r>
              <a:rPr lang="pl-PL" sz="2200" dirty="0" smtClean="0">
                <a:cs typeface="Arial" panose="020B0604020202020204" pitchFamily="34" charset="0"/>
              </a:rPr>
              <a:t>, </a:t>
            </a:r>
            <a:r>
              <a:rPr lang="pl-PL" sz="2200" dirty="0">
                <a:cs typeface="Arial" panose="020B0604020202020204" pitchFamily="34" charset="0"/>
              </a:rPr>
              <a:t>Konkurs Szopek Krakowskich, </a:t>
            </a:r>
            <a:r>
              <a:rPr lang="pl-PL" sz="2200" dirty="0" smtClean="0">
                <a:cs typeface="Arial" panose="020B0604020202020204" pitchFamily="34" charset="0"/>
              </a:rPr>
              <a:t>Ogólnopolskim konkursie </a:t>
            </a:r>
            <a:r>
              <a:rPr lang="pl-PL" sz="2200" dirty="0">
                <a:cs typeface="Arial" panose="020B0604020202020204" pitchFamily="34" charset="0"/>
              </a:rPr>
              <a:t>dla gimnazjalistów „PLUS DO SUKCESU</a:t>
            </a:r>
            <a:r>
              <a:rPr lang="pl-PL" sz="2200" dirty="0" smtClean="0">
                <a:cs typeface="Arial" panose="020B0604020202020204" pitchFamily="34" charset="0"/>
              </a:rPr>
              <a:t>”…</a:t>
            </a:r>
          </a:p>
          <a:p>
            <a:pPr marL="514350" indent="-514350" algn="just">
              <a:buFont typeface="+mj-lt"/>
              <a:buAutoNum type="arabicPeriod" startAt="4"/>
            </a:pPr>
            <a:r>
              <a:rPr lang="pl-PL" sz="2400" dirty="0" smtClean="0">
                <a:cs typeface="Arial" panose="020B0604020202020204" pitchFamily="34" charset="0"/>
              </a:rPr>
              <a:t>wysokie wyniki w konkursach językowych m.in. w: </a:t>
            </a:r>
            <a:r>
              <a:rPr lang="pl-PL" sz="2200" dirty="0" smtClean="0">
                <a:cs typeface="Arial" panose="020B0604020202020204" pitchFamily="34" charset="0"/>
              </a:rPr>
              <a:t>Ogólnopolskim Konkursie Języka Angielskiego English High </a:t>
            </a:r>
            <a:r>
              <a:rPr lang="pl-PL" sz="2200" dirty="0" err="1" smtClean="0">
                <a:cs typeface="Arial" panose="020B0604020202020204" pitchFamily="34" charset="0"/>
              </a:rPr>
              <a:t>Flier</a:t>
            </a:r>
            <a:r>
              <a:rPr lang="pl-PL" sz="2200" dirty="0" smtClean="0">
                <a:cs typeface="Arial" panose="020B0604020202020204" pitchFamily="34" charset="0"/>
              </a:rPr>
              <a:t>, Konkursie języka angielskiego „OLIMPUSEK”</a:t>
            </a:r>
            <a:br>
              <a:rPr lang="pl-PL" sz="2200" dirty="0" smtClean="0">
                <a:cs typeface="Arial" panose="020B0604020202020204" pitchFamily="34" charset="0"/>
              </a:rPr>
            </a:br>
            <a:r>
              <a:rPr lang="pl-PL" sz="2200" dirty="0" smtClean="0">
                <a:cs typeface="Arial" panose="020B0604020202020204" pitchFamily="34" charset="0"/>
              </a:rPr>
              <a:t>oraz „OLIMPUS”, Międzyszkolnym Konkursie Poezji Anglojęzycznej, </a:t>
            </a:r>
            <a:r>
              <a:rPr lang="pl-PL" sz="2200" dirty="0"/>
              <a:t>Konkurs Języka Francuskiego „Mes </a:t>
            </a:r>
            <a:r>
              <a:rPr lang="pl-PL" sz="2200" dirty="0" err="1"/>
              <a:t>rencontres</a:t>
            </a:r>
            <a:r>
              <a:rPr lang="pl-PL" sz="2200" dirty="0"/>
              <a:t> </a:t>
            </a:r>
            <a:r>
              <a:rPr lang="pl-PL" sz="2200" dirty="0" err="1"/>
              <a:t>avec</a:t>
            </a:r>
            <a:r>
              <a:rPr lang="pl-PL" sz="2200" dirty="0"/>
              <a:t> le </a:t>
            </a:r>
            <a:r>
              <a:rPr lang="pl-PL" sz="2200" dirty="0" err="1"/>
              <a:t>français</a:t>
            </a:r>
            <a:r>
              <a:rPr lang="pl-PL" sz="2200" dirty="0"/>
              <a:t>” </a:t>
            </a:r>
            <a:r>
              <a:rPr lang="pl-PL" sz="2200" dirty="0" smtClean="0">
                <a:cs typeface="Arial" panose="020B0604020202020204" pitchFamily="34" charset="0"/>
              </a:rPr>
              <a:t>…</a:t>
            </a:r>
            <a:endParaRPr lang="pl-PL" sz="2200" dirty="0"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 startAt="4"/>
            </a:pPr>
            <a:r>
              <a:rPr lang="pl-PL" sz="2400" dirty="0" smtClean="0">
                <a:cs typeface="Arial" panose="020B0604020202020204" pitchFamily="34" charset="0"/>
              </a:rPr>
              <a:t>szereg sukcesów sportowych w rywalizacji szkół  niepublicznych Krakowa</a:t>
            </a:r>
          </a:p>
          <a:p>
            <a:pPr marL="514350" indent="-514350" algn="just">
              <a:buFont typeface="+mj-lt"/>
              <a:buAutoNum type="arabicPeriod" startAt="4"/>
            </a:pPr>
            <a:r>
              <a:rPr lang="pl-PL" sz="2400" dirty="0" smtClean="0"/>
              <a:t>doskonałe </a:t>
            </a:r>
            <a:r>
              <a:rPr lang="pl-PL" sz="2400" dirty="0"/>
              <a:t>wyniki sprawdzianu szóstoklasistów oraz egzaminu gimnazjalnego (najwyższe </a:t>
            </a:r>
            <a:r>
              <a:rPr lang="pl-PL" sz="2400" dirty="0" err="1"/>
              <a:t>staniny</a:t>
            </a:r>
            <a:r>
              <a:rPr lang="pl-PL" sz="2400" dirty="0"/>
              <a:t> w poszczególnych </a:t>
            </a:r>
            <a:r>
              <a:rPr lang="pl-PL" sz="2400" dirty="0" smtClean="0"/>
              <a:t>częściach egzaminu)</a:t>
            </a:r>
            <a:br>
              <a:rPr lang="pl-PL" sz="2400" dirty="0" smtClean="0"/>
            </a:br>
            <a:endParaRPr lang="pl-PL" sz="2400" dirty="0" smtClean="0"/>
          </a:p>
          <a:p>
            <a:pPr marL="0" indent="0" algn="just">
              <a:buNone/>
            </a:pPr>
            <a:r>
              <a:rPr lang="pl-PL" sz="2400" i="1" dirty="0"/>
              <a:t>s</a:t>
            </a:r>
            <a:r>
              <a:rPr lang="pl-PL" sz="2400" i="1" dirty="0" smtClean="0"/>
              <a:t>zczegóły na stronie internetowej szkoły </a:t>
            </a:r>
            <a:r>
              <a:rPr lang="pl-PL" sz="2400" i="1" dirty="0" smtClean="0">
                <a:hlinkClick r:id="rId5"/>
              </a:rPr>
              <a:t>www.szkolnaprzygoda.pl</a:t>
            </a:r>
            <a:r>
              <a:rPr lang="pl-PL" sz="2400" i="1" dirty="0" smtClean="0"/>
              <a:t> </a:t>
            </a:r>
          </a:p>
          <a:p>
            <a:pPr marL="0" indent="0" algn="just">
              <a:buNone/>
            </a:pPr>
            <a:endParaRPr lang="pl-PL" sz="2400" dirty="0"/>
          </a:p>
          <a:p>
            <a:pPr marL="514350" indent="-514350" algn="just">
              <a:buFont typeface="+mj-lt"/>
              <a:buAutoNum type="arabicPeriod" startAt="6"/>
            </a:pPr>
            <a:endParaRPr lang="pl-PL" sz="2400" dirty="0" smtClean="0">
              <a:cs typeface="Arial" panose="020B0604020202020204" pitchFamily="34" charset="0"/>
            </a:endParaRPr>
          </a:p>
          <a:p>
            <a:pPr algn="just"/>
            <a:endParaRPr lang="pl-PL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Stypendyści…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0313" y="1325563"/>
            <a:ext cx="11761940" cy="4906264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l-PL" sz="2300" dirty="0" smtClean="0"/>
              <a:t>Stypendium </a:t>
            </a:r>
            <a:r>
              <a:rPr lang="pl-PL" sz="2300" dirty="0"/>
              <a:t>„STO-</a:t>
            </a:r>
            <a:r>
              <a:rPr lang="pl-PL" sz="2300" dirty="0" err="1"/>
              <a:t>wskie</a:t>
            </a:r>
            <a:r>
              <a:rPr lang="pl-PL" sz="2300" dirty="0"/>
              <a:t> Talenty</a:t>
            </a:r>
            <a:r>
              <a:rPr lang="pl-PL" sz="2300" dirty="0" smtClean="0"/>
              <a:t>” </a:t>
            </a:r>
            <a:r>
              <a:rPr lang="pl-PL" sz="2300" dirty="0" smtClean="0">
                <a:effectLst/>
              </a:rPr>
              <a:t>z Funduszu Stypendialnego ZG STO im. Edwarda Wieczorka </a:t>
            </a:r>
            <a:r>
              <a:rPr lang="pl-PL" sz="2300" dirty="0" smtClean="0"/>
              <a:t> </a:t>
            </a:r>
            <a:r>
              <a:rPr lang="pl-PL" sz="2300" spc="300" dirty="0" smtClean="0"/>
              <a:t>– </a:t>
            </a:r>
            <a:r>
              <a:rPr lang="pl-PL" sz="2300" spc="300" dirty="0"/>
              <a:t>otrzymało </a:t>
            </a:r>
            <a:r>
              <a:rPr lang="pl-PL" sz="2300" spc="300" dirty="0" smtClean="0"/>
              <a:t>8 uczniów</a:t>
            </a:r>
            <a:endParaRPr lang="pl-PL" sz="2300" spc="300" dirty="0"/>
          </a:p>
          <a:p>
            <a:pPr marL="457200" indent="-457200" algn="just">
              <a:buFont typeface="+mj-lt"/>
              <a:buAutoNum type="arabicPeriod"/>
            </a:pPr>
            <a:r>
              <a:rPr lang="pl-PL" sz="2300" dirty="0" smtClean="0"/>
              <a:t>List </a:t>
            </a:r>
            <a:r>
              <a:rPr lang="pl-PL" sz="2300" dirty="0"/>
              <a:t>Gratulacyjny Prezydenta Miasta Krakowa w ramach „Krakowskiego Programu Wspierania Uzdolnionych Uczniów” </a:t>
            </a:r>
            <a:r>
              <a:rPr lang="pl-PL" sz="2300" dirty="0" smtClean="0"/>
              <a:t>– </a:t>
            </a:r>
            <a:r>
              <a:rPr lang="pl-PL" sz="2300" spc="300" dirty="0" smtClean="0"/>
              <a:t>otrzymało 29 uczniów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300" dirty="0" smtClean="0"/>
              <a:t>Wyróżnienia </a:t>
            </a:r>
            <a:r>
              <a:rPr lang="pl-PL" sz="2300" dirty="0"/>
              <a:t>za szczególne osiągnięcia w konkursach, turniejach i olimpiadach przedmiotowych </a:t>
            </a:r>
            <a:r>
              <a:rPr lang="pl-PL" sz="2300" dirty="0" smtClean="0"/>
              <a:t>- </a:t>
            </a:r>
            <a:r>
              <a:rPr lang="pl-PL" sz="2300" dirty="0"/>
              <a:t>zgodnie z Uchwałą Rady Miasta </a:t>
            </a:r>
            <a:r>
              <a:rPr lang="pl-PL" sz="2300" dirty="0" smtClean="0"/>
              <a:t>Krakowa</a:t>
            </a:r>
            <a:r>
              <a:rPr lang="pl-PL" sz="2300" dirty="0"/>
              <a:t> </a:t>
            </a:r>
            <a:r>
              <a:rPr lang="pl-PL" sz="2300" dirty="0" smtClean="0"/>
              <a:t>w </a:t>
            </a:r>
            <a:r>
              <a:rPr lang="pl-PL" sz="2300" dirty="0"/>
              <a:t>sprawie szczegółowych warunków wspierania edukacji uzdolnionych uczniów, form i zakresu tego wsparcia</a:t>
            </a:r>
            <a:r>
              <a:rPr lang="pl-PL" sz="2300" dirty="0" smtClean="0"/>
              <a:t>,</a:t>
            </a:r>
            <a:br>
              <a:rPr lang="pl-PL" sz="2300" dirty="0" smtClean="0"/>
            </a:br>
            <a:r>
              <a:rPr lang="pl-PL" sz="2300" dirty="0" smtClean="0"/>
              <a:t>trybu </a:t>
            </a:r>
            <a:r>
              <a:rPr lang="pl-PL" sz="2300" dirty="0"/>
              <a:t>postępowania w ramach Krakowskiego Programu </a:t>
            </a:r>
            <a:r>
              <a:rPr lang="pl-PL" sz="2300" dirty="0" smtClean="0"/>
              <a:t>Wspierania</a:t>
            </a:r>
            <a:br>
              <a:rPr lang="pl-PL" sz="2300" dirty="0" smtClean="0"/>
            </a:br>
            <a:r>
              <a:rPr lang="pl-PL" sz="2300" dirty="0" smtClean="0"/>
              <a:t>Uzdolnionych  –  </a:t>
            </a:r>
            <a:r>
              <a:rPr lang="pl-PL" sz="2300" spc="300" dirty="0" smtClean="0"/>
              <a:t>otrzymało 13 uczniów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300" dirty="0" smtClean="0"/>
              <a:t>Stypendium </a:t>
            </a:r>
            <a:r>
              <a:rPr lang="pl-PL" sz="2300" dirty="0"/>
              <a:t>Regionalnego Programu Stypendialnego nr RPMP.10.01.05-12-0209/16 w ramach 10. Osi Priorytetowej Wiedza i kompetencje, Regionalnego Programu Operacyjnego Województwa Małopolskiego na lata 2014-2020 – </a:t>
            </a:r>
            <a:r>
              <a:rPr lang="pl-PL" sz="2300" spc="300" dirty="0" smtClean="0"/>
              <a:t>otrzymało 4 uczniów</a:t>
            </a:r>
            <a:endParaRPr lang="pl-PL" sz="2300" spc="300" dirty="0"/>
          </a:p>
          <a:p>
            <a:pPr marL="0" lvl="0" indent="0" algn="just">
              <a:buNone/>
            </a:pPr>
            <a:endParaRPr lang="pl-PL" sz="2400" dirty="0"/>
          </a:p>
          <a:p>
            <a:pPr marL="0" indent="0" algn="just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486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Realizowane projekty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28" y="4211127"/>
            <a:ext cx="3571922" cy="237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8"/>
          <a:stretch/>
        </p:blipFill>
        <p:spPr>
          <a:xfrm>
            <a:off x="7276012" y="3785616"/>
            <a:ext cx="4598662" cy="280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5468" y="1127343"/>
            <a:ext cx="11649206" cy="5127153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pl-PL" sz="2400" dirty="0" smtClean="0"/>
              <a:t>realizacja cyklicznego projektu </a:t>
            </a:r>
            <a:r>
              <a:rPr lang="pl-PL" sz="2400" dirty="0"/>
              <a:t>Czytamy Arcydzieła Literatury </a:t>
            </a:r>
            <a:r>
              <a:rPr lang="pl-PL" sz="2400" dirty="0" smtClean="0"/>
              <a:t>Polskiej („Lalka” </a:t>
            </a:r>
            <a:r>
              <a:rPr lang="pl-PL" sz="2400" i="1" dirty="0" smtClean="0"/>
              <a:t>Bolesława Prusa</a:t>
            </a:r>
            <a:r>
              <a:rPr lang="pl-PL" sz="2400" dirty="0" smtClean="0"/>
              <a:t>, „Dziady” </a:t>
            </a:r>
            <a:r>
              <a:rPr lang="pl-PL" sz="2400" i="1" dirty="0" smtClean="0"/>
              <a:t>Adama Mickiewicza</a:t>
            </a:r>
            <a:r>
              <a:rPr lang="pl-PL" sz="2400" dirty="0" smtClean="0"/>
              <a:t>, </a:t>
            </a:r>
            <a:r>
              <a:rPr lang="pl-PL" sz="2400" i="1" dirty="0" smtClean="0"/>
              <a:t>dzieła </a:t>
            </a:r>
            <a:r>
              <a:rPr lang="pl-PL" sz="2400" i="1" dirty="0"/>
              <a:t>Sławomira </a:t>
            </a:r>
            <a:r>
              <a:rPr lang="pl-PL" sz="2400" i="1" dirty="0" smtClean="0"/>
              <a:t>Mrożka, </a:t>
            </a:r>
            <a:r>
              <a:rPr lang="pl-PL" sz="2400" dirty="0" smtClean="0"/>
              <a:t>„Pan Tadeusz” </a:t>
            </a:r>
            <a:r>
              <a:rPr lang="pl-PL" sz="2400" i="1" dirty="0" smtClean="0"/>
              <a:t>Adama Mickiewicza) </a:t>
            </a:r>
            <a:endParaRPr lang="pl-PL" sz="2400" dirty="0"/>
          </a:p>
          <a:p>
            <a:pPr marL="514350" indent="-514350" algn="just">
              <a:buFont typeface="+mj-lt"/>
              <a:buAutoNum type="arabicPeriod"/>
            </a:pPr>
            <a:r>
              <a:rPr lang="pl-PL" sz="2400" dirty="0" smtClean="0"/>
              <a:t>realizacja </a:t>
            </a:r>
            <a:r>
              <a:rPr lang="pl-PL" sz="2400" dirty="0"/>
              <a:t>ogólnopolskiej akcji społecznej „Profesor Wnuczek” </a:t>
            </a:r>
            <a:r>
              <a:rPr lang="pl-PL" sz="2400" dirty="0" smtClean="0"/>
              <a:t>- cykl bezpłatnych zajęć komputerowych </a:t>
            </a:r>
            <a:r>
              <a:rPr lang="pl-PL" sz="2400" dirty="0"/>
              <a:t>dla </a:t>
            </a:r>
            <a:r>
              <a:rPr lang="pl-PL" sz="2400" dirty="0" smtClean="0"/>
              <a:t>seniorów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2400" dirty="0" smtClean="0"/>
              <a:t>realizacja </a:t>
            </a:r>
            <a:r>
              <a:rPr lang="pl-PL" sz="2400" dirty="0"/>
              <a:t>cyklicznych warsztatów z trenerami Fundacji „FALOCHRON”, </a:t>
            </a:r>
            <a:r>
              <a:rPr lang="pl-PL" sz="2400" dirty="0" smtClean="0"/>
              <a:t>warsztaty</a:t>
            </a:r>
            <a:br>
              <a:rPr lang="pl-PL" sz="2400" dirty="0" smtClean="0"/>
            </a:br>
            <a:r>
              <a:rPr lang="pl-PL" sz="2400" dirty="0" smtClean="0"/>
              <a:t>ze </a:t>
            </a:r>
            <a:r>
              <a:rPr lang="pl-PL" sz="2400" dirty="0"/>
              <a:t>specjalistą z Poradni Psychologiczno-Pedagogicznej nr 4 im. Janusza </a:t>
            </a:r>
            <a:r>
              <a:rPr lang="pl-PL" sz="2400" dirty="0" smtClean="0"/>
              <a:t>Korczaka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sz="2400" dirty="0" smtClean="0"/>
              <a:t>projekt </a:t>
            </a:r>
            <a:r>
              <a:rPr lang="pl-PL" sz="2400" dirty="0"/>
              <a:t>KIDSPEAK – dwie edycje </a:t>
            </a:r>
          </a:p>
          <a:p>
            <a:pPr marL="0" indent="0">
              <a:buNone/>
            </a:pPr>
            <a:endParaRPr lang="pl-PL" sz="2400" dirty="0"/>
          </a:p>
          <a:p>
            <a:pPr marL="514350" indent="-514350">
              <a:buFont typeface="+mj-lt"/>
              <a:buAutoNum type="arabicPeriod"/>
            </a:pPr>
            <a:endParaRPr lang="pl-PL" sz="2400" dirty="0"/>
          </a:p>
          <a:p>
            <a:pPr marL="514350" indent="-514350">
              <a:buFont typeface="+mj-lt"/>
              <a:buAutoNum type="arabicPeriod"/>
            </a:pPr>
            <a:endParaRPr lang="pl-PL" sz="2400" dirty="0" smtClean="0"/>
          </a:p>
          <a:p>
            <a:pPr marL="514350" indent="-514350">
              <a:buFont typeface="+mj-lt"/>
              <a:buAutoNum type="arabicPeriod"/>
            </a:pPr>
            <a:endParaRPr lang="pl-PL" sz="2400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55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8" y="4149121"/>
            <a:ext cx="3776597" cy="251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52" y="1478324"/>
            <a:ext cx="2991648" cy="518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545">
            <a:off x="4799916" y="3803099"/>
            <a:ext cx="3899916" cy="259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5468" y="425886"/>
            <a:ext cx="11649206" cy="6162804"/>
          </a:xfrm>
        </p:spPr>
        <p:txBody>
          <a:bodyPr>
            <a:normAutofit/>
          </a:bodyPr>
          <a:lstStyle/>
          <a:p>
            <a:pPr marL="457200" lvl="0" indent="-457200" algn="just">
              <a:buFont typeface="+mj-lt"/>
              <a:buAutoNum type="arabicPeriod" startAt="5"/>
            </a:pPr>
            <a:r>
              <a:rPr lang="pl-PL" sz="2400" dirty="0" smtClean="0"/>
              <a:t>projekt </a:t>
            </a:r>
            <a:r>
              <a:rPr lang="pl-PL" sz="2400" dirty="0"/>
              <a:t>sportowy „Kumulacja Aktywności” prowadzony przez Olimpijczyka Grzegorza </a:t>
            </a:r>
            <a:r>
              <a:rPr lang="pl-PL" sz="2400" dirty="0" smtClean="0"/>
              <a:t>Sudoła</a:t>
            </a:r>
          </a:p>
          <a:p>
            <a:pPr marL="457200" lvl="0" indent="-457200" algn="just">
              <a:buFont typeface="+mj-lt"/>
              <a:buAutoNum type="arabicPeriod" startAt="5"/>
            </a:pPr>
            <a:r>
              <a:rPr lang="pl-PL" sz="2400" dirty="0" smtClean="0"/>
              <a:t>wyjazd językowo-sportowy do </a:t>
            </a:r>
            <a:r>
              <a:rPr lang="pl-PL" sz="2400" dirty="0" err="1" smtClean="0"/>
              <a:t>Kingswood</a:t>
            </a:r>
            <a:r>
              <a:rPr lang="pl-PL" sz="2400" dirty="0" smtClean="0"/>
              <a:t> w Wielkiej Brytanii „Re-Integracja” – udział kilkudziesięciu uczniów w trzech edycjach wyjazdu</a:t>
            </a:r>
            <a:endParaRPr lang="pl-PL" sz="2400" dirty="0" smtClean="0">
              <a:solidFill>
                <a:srgbClr val="FF0000"/>
              </a:solidFill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pl-PL" sz="2400" dirty="0" smtClean="0"/>
              <a:t>wymiana językowa uczniów </a:t>
            </a:r>
            <a:r>
              <a:rPr lang="pl-PL" sz="2400" dirty="0"/>
              <a:t>w ramach wymiany ze szkołą </a:t>
            </a:r>
            <a:r>
              <a:rPr lang="pl-PL" sz="2400" dirty="0" err="1"/>
              <a:t>Caldes</a:t>
            </a:r>
            <a:r>
              <a:rPr lang="pl-PL" sz="2400" dirty="0"/>
              <a:t> de </a:t>
            </a:r>
            <a:r>
              <a:rPr lang="pl-PL" sz="2400" dirty="0" err="1"/>
              <a:t>Malavella</a:t>
            </a:r>
            <a:r>
              <a:rPr lang="pl-PL" sz="2400" dirty="0"/>
              <a:t> z </a:t>
            </a:r>
            <a:r>
              <a:rPr lang="pl-PL" sz="2400" dirty="0" smtClean="0"/>
              <a:t>Hiszpanii</a:t>
            </a:r>
            <a:endParaRPr lang="pl-PL" sz="2400" dirty="0" smtClean="0">
              <a:solidFill>
                <a:srgbClr val="FF0000"/>
              </a:solidFill>
            </a:endParaRPr>
          </a:p>
          <a:p>
            <a:pPr marL="457200" lvl="0" indent="-457200" algn="just">
              <a:buFont typeface="+mj-lt"/>
              <a:buAutoNum type="arabicPeriod" startAt="5"/>
            </a:pPr>
            <a:r>
              <a:rPr lang="pl-PL" sz="2400" dirty="0" smtClean="0"/>
              <a:t>udział uczniów w </a:t>
            </a:r>
            <a:r>
              <a:rPr lang="pl-PL" sz="2400" dirty="0"/>
              <a:t>Konkursie Szopek </a:t>
            </a:r>
            <a:r>
              <a:rPr lang="pl-PL" sz="2400" dirty="0" smtClean="0"/>
              <a:t>Krakowskich i Wielka Parada Smoków</a:t>
            </a:r>
          </a:p>
          <a:p>
            <a:pPr marL="457200" lvl="0" indent="-457200" algn="just">
              <a:buFont typeface="+mj-lt"/>
              <a:buAutoNum type="arabicPeriod" startAt="5"/>
            </a:pPr>
            <a:r>
              <a:rPr lang="pl-PL" sz="2400" dirty="0" smtClean="0"/>
              <a:t>realizacja </a:t>
            </a:r>
            <a:r>
              <a:rPr lang="pl-PL" sz="2400" dirty="0"/>
              <a:t>projektu miejskiego „Pierwsze kroki na śniegu” organizowanego przez Wydział Sportu UMK – udział kilkudziesięciu uczniów w dwóch edycjach bezpłatnych wyjazdów na stok narciarski Siepraw </a:t>
            </a:r>
            <a:r>
              <a:rPr lang="pl-PL" sz="2400" dirty="0" smtClean="0"/>
              <a:t>SKI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82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6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ozyskane  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fundusze</a:t>
            </a:r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0624" y="1089763"/>
            <a:ext cx="11523945" cy="5400349"/>
          </a:xfrm>
        </p:spPr>
        <p:txBody>
          <a:bodyPr>
            <a:noAutofit/>
          </a:bodyPr>
          <a:lstStyle/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/>
              <a:t>grant z Małopolskiego Urzędu Wojewódzkiego w Krakowie „Rządowy programu wspierania w 2015 r. organów prowadzących szkoły podstawowe oraz szkoły artystyczne realizujące kształcenie ogólne w zakresie szkoły podstawowej w obszarze rozwijania zainteresowań uczniów przez promocję czytelnictwa wśród dzieci i młodzieży - Książki moich marzeń” - </a:t>
            </a:r>
            <a:r>
              <a:rPr lang="pl-PL" sz="2400" b="1" dirty="0"/>
              <a:t>1.300 zł</a:t>
            </a:r>
          </a:p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/>
              <a:t>grant Wydziału Edukacji na doposażenie gabinetu profilaktyki </a:t>
            </a:r>
            <a:r>
              <a:rPr lang="pl-PL" sz="2400" dirty="0" smtClean="0"/>
              <a:t>zdrowotnej</a:t>
            </a:r>
            <a:br>
              <a:rPr lang="pl-PL" sz="2400" dirty="0" smtClean="0"/>
            </a:br>
            <a:r>
              <a:rPr lang="pl-PL" sz="2400" dirty="0" smtClean="0"/>
              <a:t>w </a:t>
            </a:r>
            <a:r>
              <a:rPr lang="pl-PL" sz="2400" dirty="0"/>
              <a:t>wysokości – </a:t>
            </a:r>
            <a:r>
              <a:rPr lang="pl-PL" sz="2400" b="1" dirty="0"/>
              <a:t>5.000 zł</a:t>
            </a:r>
          </a:p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/>
              <a:t>grant z ZG STO za </a:t>
            </a:r>
            <a:r>
              <a:rPr lang="pl-PL" sz="2400" dirty="0" smtClean="0"/>
              <a:t>dofinansowanie trzech </a:t>
            </a:r>
            <a:r>
              <a:rPr lang="pl-PL" sz="2400" dirty="0"/>
              <a:t>imprez z Kalendarza </a:t>
            </a:r>
            <a:r>
              <a:rPr lang="pl-PL" sz="2400" dirty="0" smtClean="0"/>
              <a:t>Imprez Szkolnych – </a:t>
            </a:r>
            <a:r>
              <a:rPr lang="pl-PL" sz="2400" b="1" dirty="0" smtClean="0"/>
              <a:t>5.800 zł</a:t>
            </a:r>
            <a:endParaRPr lang="pl-PL" sz="2400" dirty="0" smtClean="0"/>
          </a:p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 smtClean="0"/>
              <a:t>projekt na </a:t>
            </a:r>
            <a:r>
              <a:rPr lang="pl-PL" sz="2400" dirty="0"/>
              <a:t>realizację projektu sportowego „Kumulacji aktywności” </a:t>
            </a:r>
            <a:r>
              <a:rPr lang="pl-PL" sz="2400" dirty="0" smtClean="0"/>
              <a:t>prowadzone</a:t>
            </a:r>
            <a:br>
              <a:rPr lang="pl-PL" sz="2400" dirty="0" smtClean="0"/>
            </a:br>
            <a:r>
              <a:rPr lang="pl-PL" sz="2400" dirty="0" smtClean="0"/>
              <a:t>przez </a:t>
            </a:r>
            <a:r>
              <a:rPr lang="pl-PL" sz="2400" dirty="0"/>
              <a:t>Mistrza Sportu Grzegorza Sudoła (40 bezpłatnych zajęć dla uczniów szkoły podstawowej i gimnazjum</a:t>
            </a:r>
            <a:r>
              <a:rPr lang="pl-PL" sz="2400" dirty="0" smtClean="0"/>
              <a:t>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9554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3432131"/>
            <a:ext cx="5571076" cy="313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0937" y="488514"/>
            <a:ext cx="11411211" cy="5887234"/>
          </a:xfrm>
        </p:spPr>
        <p:txBody>
          <a:bodyPr/>
          <a:lstStyle/>
          <a:p>
            <a:pPr algn="just">
              <a:buFont typeface="Wingdings 3" panose="05040102010807070707" pitchFamily="18" charset="2"/>
              <a:buChar char="c"/>
            </a:pPr>
            <a:r>
              <a:rPr lang="pl-PL" sz="2400" dirty="0" smtClean="0"/>
              <a:t>w </a:t>
            </a:r>
            <a:r>
              <a:rPr lang="pl-PL" sz="2400" dirty="0"/>
              <a:t>ramach </a:t>
            </a:r>
            <a:r>
              <a:rPr lang="pl-PL" sz="2400" dirty="0" smtClean="0"/>
              <a:t>grantów </a:t>
            </a:r>
            <a:r>
              <a:rPr lang="pl-PL" sz="2400" dirty="0"/>
              <a:t>z ZG STO  zrealizowaliśmy </a:t>
            </a:r>
            <a:r>
              <a:rPr lang="pl-PL" sz="2400" dirty="0" smtClean="0"/>
              <a:t>dwie edycje projektu </a:t>
            </a:r>
            <a:r>
              <a:rPr lang="pl-PL" sz="2400" dirty="0"/>
              <a:t>„Profesor Wnuczek</a:t>
            </a:r>
            <a:r>
              <a:rPr lang="pl-PL" sz="2400" dirty="0" smtClean="0"/>
              <a:t>”</a:t>
            </a:r>
          </a:p>
          <a:p>
            <a:pPr algn="just">
              <a:buFont typeface="Wingdings 3" panose="05040102010807070707" pitchFamily="18" charset="2"/>
              <a:buChar char="c"/>
            </a:pPr>
            <a:r>
              <a:rPr lang="pl-PL" sz="2400" dirty="0"/>
              <a:t>projekt na realizację bezpłatnych zajęć z koszykówki z AS PROGRES </a:t>
            </a:r>
            <a:endParaRPr lang="pl-PL" sz="2400" dirty="0" smtClean="0"/>
          </a:p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 smtClean="0"/>
              <a:t>grant </a:t>
            </a:r>
            <a:r>
              <a:rPr lang="pl-PL" sz="2400" dirty="0"/>
              <a:t>z PZU S.A. w wysokości </a:t>
            </a:r>
            <a:r>
              <a:rPr lang="pl-PL" sz="2400" b="1" dirty="0"/>
              <a:t>2.926,80 zł </a:t>
            </a:r>
            <a:r>
              <a:rPr lang="pl-PL" sz="2400" dirty="0"/>
              <a:t>na realizację projektu „Wychowania  komunikacyjnego”</a:t>
            </a:r>
          </a:p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/>
              <a:t>zakwalifikowanie się do programu finansowanego z Gminny Miejskiej Kraków „Pierwsze kroki na </a:t>
            </a:r>
            <a:r>
              <a:rPr lang="pl-PL" sz="2400" dirty="0" smtClean="0"/>
              <a:t>śniegu”</a:t>
            </a:r>
          </a:p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 smtClean="0"/>
              <a:t>uzyskano </a:t>
            </a:r>
            <a:r>
              <a:rPr lang="pl-PL" sz="2400" dirty="0"/>
              <a:t>bezpłatne cztery miejsca w „Programie rozwojowym Szkoły Liderów Bezpieczeństwa”, zrealizowanego przez Tamę – Centrum Budowania </a:t>
            </a:r>
            <a:r>
              <a:rPr lang="pl-PL" sz="2400" dirty="0" smtClean="0"/>
              <a:t>Bezpieczeństwa</a:t>
            </a:r>
            <a:br>
              <a:rPr lang="pl-PL" sz="2400" dirty="0" smtClean="0"/>
            </a:br>
            <a:r>
              <a:rPr lang="pl-PL" sz="2400" dirty="0" smtClean="0"/>
              <a:t>i </a:t>
            </a:r>
            <a:r>
              <a:rPr lang="pl-PL" sz="2400" dirty="0"/>
              <a:t>Przeciwdziałania Przemocy Szkolnej, działające w ramach Krakowskiego Ośrodka Terapii</a:t>
            </a:r>
          </a:p>
          <a:p>
            <a:pPr algn="just"/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06" y="4109878"/>
            <a:ext cx="4364736" cy="245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0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0624" y="313150"/>
            <a:ext cx="11386159" cy="6150279"/>
          </a:xfrm>
        </p:spPr>
        <p:txBody>
          <a:bodyPr>
            <a:normAutofit/>
          </a:bodyPr>
          <a:lstStyle/>
          <a:p>
            <a:pPr lvl="0" algn="just">
              <a:buFont typeface="Wingdings 3" panose="05040102010807070707" pitchFamily="18" charset="2"/>
              <a:buChar char="c"/>
            </a:pPr>
            <a:r>
              <a:rPr lang="pl-PL" sz="2400" dirty="0"/>
              <a:t>napisano i </a:t>
            </a:r>
            <a:r>
              <a:rPr lang="pl-PL" sz="2400" dirty="0" smtClean="0"/>
              <a:t>zrealizowano następujące projekty:</a:t>
            </a:r>
          </a:p>
          <a:p>
            <a:pPr lvl="1" algn="just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pl-PL" dirty="0" smtClean="0"/>
              <a:t> Rządowy program rozwijania szkolnej infrastruktury oraz kompetencji uczniów</a:t>
            </a:r>
            <a:br>
              <a:rPr lang="pl-PL" dirty="0" smtClean="0"/>
            </a:br>
            <a:r>
              <a:rPr lang="pl-PL" dirty="0" smtClean="0"/>
              <a:t>i nauczycieli w zakresie technologii informacyjno-komunikacyjnych na lata 2017-2019 –„Aktywna tablica” ” – zgodnie z podpisaną w czerwcu umową przyznano dotację celową w wysokości </a:t>
            </a:r>
            <a:r>
              <a:rPr lang="pl-PL" b="1" dirty="0" smtClean="0"/>
              <a:t>14 000,00 zł </a:t>
            </a:r>
            <a:r>
              <a:rPr lang="pl-PL" dirty="0" smtClean="0"/>
              <a:t>(zakupiono m.in. dwa monitory interaktywne, projektory, drukarki) – </a:t>
            </a:r>
            <a:r>
              <a:rPr lang="pl-PL" sz="1800" i="1" dirty="0" smtClean="0"/>
              <a:t>grant z Urzędu Wojewódzkiego </a:t>
            </a:r>
            <a:endParaRPr lang="pl-PL" dirty="0" smtClean="0"/>
          </a:p>
          <a:p>
            <a:pPr lvl="1" algn="just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pl-PL" dirty="0" smtClean="0"/>
              <a:t> „Narodowy Program Rozwoju Czytelnictwa” – zgodnie z podpisaną w czerwcu umową przyznano dotację celową  w wysokości </a:t>
            </a:r>
            <a:r>
              <a:rPr lang="pl-PL" b="1" dirty="0" smtClean="0"/>
              <a:t>15 000,00 zł </a:t>
            </a:r>
            <a:r>
              <a:rPr lang="pl-PL" dirty="0" smtClean="0"/>
              <a:t>(zakupiono 568 szt. pozycji książkowych oraz </a:t>
            </a:r>
            <a:r>
              <a:rPr lang="pl-PL" dirty="0"/>
              <a:t>audiobooki) </a:t>
            </a:r>
            <a:r>
              <a:rPr lang="pl-PL" sz="1800" dirty="0"/>
              <a:t>– </a:t>
            </a:r>
            <a:r>
              <a:rPr lang="pl-PL" sz="1800" i="1" dirty="0"/>
              <a:t>grant z Urzędu Wojewódzkiego </a:t>
            </a:r>
            <a:endParaRPr lang="pl-PL" sz="1800" dirty="0" smtClean="0"/>
          </a:p>
          <a:p>
            <a:pPr lvl="1" algn="just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pl-PL" dirty="0" smtClean="0"/>
              <a:t> </a:t>
            </a:r>
            <a:r>
              <a:rPr lang="pl-PL" dirty="0"/>
              <a:t>„Mały grant” – podtrzymanie i upowszechniania tradycji narodowej, pielęgnowanie polskości oraz rozwoju świadomości narodowej, obywatelskiej i kulturowej – Tydzień Niepodległości, </a:t>
            </a:r>
            <a:r>
              <a:rPr lang="pl-PL" i="1" dirty="0"/>
              <a:t>realizacja cyklu przedsięwzięć w związku z 100-ną rocznicą odzyskania niepodległości  - </a:t>
            </a:r>
            <a:r>
              <a:rPr lang="pl-PL" dirty="0"/>
              <a:t>przyznano dotację celową w wysokości </a:t>
            </a:r>
            <a:r>
              <a:rPr lang="pl-PL" b="1" dirty="0"/>
              <a:t>5 000,00 zł </a:t>
            </a:r>
            <a:r>
              <a:rPr lang="pl-PL" dirty="0"/>
              <a:t>(przeznaczono na nagrody dla uczestników konkursów tematycznych </a:t>
            </a:r>
            <a:r>
              <a:rPr lang="pl-PL" dirty="0" smtClean="0"/>
              <a:t>związanych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realizacją projektu</a:t>
            </a:r>
            <a:r>
              <a:rPr lang="pl-PL" dirty="0" smtClean="0"/>
              <a:t>) -  </a:t>
            </a:r>
            <a:r>
              <a:rPr lang="pl-PL" sz="2000" i="1" dirty="0" smtClean="0"/>
              <a:t>grant </a:t>
            </a:r>
            <a:r>
              <a:rPr lang="pl-PL" sz="2000" i="1" dirty="0"/>
              <a:t>z Urzędu Marszałkowskiego </a:t>
            </a:r>
            <a:endParaRPr lang="pl-PL" dirty="0"/>
          </a:p>
          <a:p>
            <a:pPr lvl="1" algn="just">
              <a:spcBef>
                <a:spcPts val="1000"/>
              </a:spcBef>
              <a:buFont typeface="Wingdings" panose="05000000000000000000" pitchFamily="2" charset="2"/>
              <a:buChar char="q"/>
            </a:pPr>
            <a:endParaRPr lang="pl-PL" dirty="0"/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37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690</Words>
  <Application>Microsoft Office PowerPoint</Application>
  <PresentationFormat>Panoramiczny</PresentationFormat>
  <Paragraphs>159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Wingdings 3</vt:lpstr>
      <vt:lpstr>Motyw pakietu Office</vt:lpstr>
      <vt:lpstr>Prezentacja programu PowerPoint</vt:lpstr>
      <vt:lpstr>Działalność dydaktyczna i wychowawcza</vt:lpstr>
      <vt:lpstr>Prezentacja programu PowerPoint</vt:lpstr>
      <vt:lpstr>Stypendyści…</vt:lpstr>
      <vt:lpstr>Realizowane projekty</vt:lpstr>
      <vt:lpstr>Prezentacja programu PowerPoint</vt:lpstr>
      <vt:lpstr>Pozyskane  fundusze:</vt:lpstr>
      <vt:lpstr>Prezentacja programu PowerPoint</vt:lpstr>
      <vt:lpstr>Prezentacja programu PowerPoint</vt:lpstr>
      <vt:lpstr>Akcje charytatywne </vt:lpstr>
      <vt:lpstr>Remonty</vt:lpstr>
      <vt:lpstr>Prezentacja programu PowerPoint</vt:lpstr>
      <vt:lpstr>Prezentacja programu PowerPoint</vt:lpstr>
      <vt:lpstr>Prezentacja programu PowerPoint</vt:lpstr>
      <vt:lpstr>Stan osobowy </vt:lpstr>
      <vt:lpstr>Kluczowe wydarzenia dla rozwoju szkoły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52</cp:revision>
  <dcterms:created xsi:type="dcterms:W3CDTF">2019-01-30T13:04:54Z</dcterms:created>
  <dcterms:modified xsi:type="dcterms:W3CDTF">2019-02-05T08:50:41Z</dcterms:modified>
</cp:coreProperties>
</file>